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0" r:id="rId5"/>
    <p:sldId id="267" r:id="rId6"/>
    <p:sldId id="268" r:id="rId7"/>
    <p:sldId id="269" r:id="rId8"/>
    <p:sldId id="270" r:id="rId9"/>
    <p:sldId id="271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56802-8005-4F06-9EC4-80BA8FBB7B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1C728-89E2-413B-ABB1-60D8B9D9DC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3C17E-87AA-4D43-8A93-0FB3DABDF5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6B627-A787-4813-9072-CBE952AB6E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DB524-6853-47BE-87DF-B8E1527FCA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50D59-2F6B-4A8F-8022-D4AD44D6C5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FAE52-3459-41CB-B604-235E84C8C5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2CFB2-4800-4012-ADA7-FC422CED3E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82699-207C-41CA-91CE-C405243F2B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148F5-63D7-4BB0-9F6C-E653F48935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65E2E-97B1-4CE8-AAF3-2A6953FFE9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F7196E5-CDBA-415C-B0CF-DD25B2175D4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773238"/>
            <a:ext cx="8424863" cy="1470025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Прокариотическая</a:t>
            </a:r>
            <a:r>
              <a:rPr lang="ru-RU" dirty="0" smtClean="0">
                <a:solidFill>
                  <a:schemeClr val="bg1"/>
                </a:solidFill>
              </a:rPr>
              <a:t> клетка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4868863"/>
            <a:ext cx="8496300" cy="1655762"/>
          </a:xfrm>
        </p:spPr>
        <p:txBody>
          <a:bodyPr/>
          <a:lstStyle/>
          <a:p>
            <a:r>
              <a:rPr lang="ru-RU" dirty="0" smtClean="0">
                <a:solidFill>
                  <a:srgbClr val="FFFF99"/>
                </a:solidFill>
              </a:rPr>
              <a:t>Выполнила: Щетинина Г.П.</a:t>
            </a:r>
            <a:endParaRPr lang="ru-RU" dirty="0">
              <a:solidFill>
                <a:srgbClr val="FFFF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633412"/>
          </a:xfrm>
        </p:spPr>
        <p:txBody>
          <a:bodyPr/>
          <a:lstStyle/>
          <a:p>
            <a:r>
              <a:rPr lang="ru-RU" sz="4000" dirty="0" err="1" smtClean="0">
                <a:solidFill>
                  <a:schemeClr val="bg1"/>
                </a:solidFill>
              </a:rPr>
              <a:t>Прокариотическая</a:t>
            </a:r>
            <a:r>
              <a:rPr lang="ru-RU" sz="4000" dirty="0" smtClean="0">
                <a:solidFill>
                  <a:schemeClr val="bg1"/>
                </a:solidFill>
              </a:rPr>
              <a:t> клетка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113337"/>
          </a:xfrm>
        </p:spPr>
        <p:txBody>
          <a:bodyPr/>
          <a:lstStyle/>
          <a:p>
            <a:r>
              <a:rPr lang="ru-RU" b="1" dirty="0" smtClean="0">
                <a:solidFill>
                  <a:srgbClr val="003366"/>
                </a:solidFill>
              </a:rPr>
              <a:t>Цель урока: </a:t>
            </a:r>
          </a:p>
          <a:p>
            <a:r>
              <a:rPr lang="ru-RU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расширить и углубить знания о клеточном уровне организации живой материи на основе изучения особенностей строения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прокариотической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клетки.</a:t>
            </a:r>
          </a:p>
          <a:p>
            <a:endParaRPr lang="ru-RU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/>
              <a:t>Деление организмов на группы по строению клетки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928662" y="2357430"/>
            <a:ext cx="3770312" cy="37242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4400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4400" b="1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4400" b="1" dirty="0" smtClean="0"/>
              <a:t>Прокариоты</a:t>
            </a: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4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4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4400" b="1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4400" b="1" dirty="0" smtClean="0"/>
              <a:t>Эукариоты</a:t>
            </a:r>
          </a:p>
        </p:txBody>
      </p:sp>
      <p:sp>
        <p:nvSpPr>
          <p:cNvPr id="4101" name="Line 8"/>
          <p:cNvSpPr>
            <a:spLocks noChangeShapeType="1"/>
          </p:cNvSpPr>
          <p:nvPr/>
        </p:nvSpPr>
        <p:spPr bwMode="auto">
          <a:xfrm flipH="1">
            <a:off x="2700338" y="2349500"/>
            <a:ext cx="1943100" cy="1871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2" name="Line 9"/>
          <p:cNvSpPr>
            <a:spLocks noChangeShapeType="1"/>
          </p:cNvSpPr>
          <p:nvPr/>
        </p:nvSpPr>
        <p:spPr bwMode="auto">
          <a:xfrm>
            <a:off x="4643438" y="2349500"/>
            <a:ext cx="2160587" cy="1871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633412"/>
          </a:xfrm>
        </p:spPr>
        <p:txBody>
          <a:bodyPr/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b="1" dirty="0" smtClean="0"/>
              <a:t>Прокариоты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113337"/>
          </a:xfrm>
        </p:spPr>
        <p:txBody>
          <a:bodyPr/>
          <a:lstStyle/>
          <a:p>
            <a:r>
              <a:rPr lang="ru-RU" sz="2800" b="1" dirty="0" smtClean="0"/>
              <a:t>(от лат. </a:t>
            </a:r>
            <a:r>
              <a:rPr lang="ru-RU" sz="2800" b="1" dirty="0" err="1" smtClean="0"/>
              <a:t>pro</a:t>
            </a:r>
            <a:r>
              <a:rPr lang="ru-RU" sz="2800" b="1" dirty="0" smtClean="0"/>
              <a:t> — перед, до и греч. </a:t>
            </a:r>
            <a:r>
              <a:rPr lang="ru-RU" sz="2800" b="1" dirty="0" err="1" smtClean="0"/>
              <a:t>κάρῠον </a:t>
            </a:r>
            <a:r>
              <a:rPr lang="ru-RU" sz="2800" b="1" dirty="0" smtClean="0"/>
              <a:t>— ядро, орех) — организмы, не обладающие, в отличие от эукариот, оформленным клеточным ядром и другими внутренними </a:t>
            </a:r>
            <a:r>
              <a:rPr lang="ru-RU" b="1" dirty="0" smtClean="0"/>
              <a:t>мембранными органоидами.</a:t>
            </a:r>
          </a:p>
          <a:p>
            <a:endParaRPr lang="ru-RU" dirty="0">
              <a:solidFill>
                <a:srgbClr val="003366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75" y="3786190"/>
            <a:ext cx="461962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FF0066"/>
                </a:solidFill>
              </a:rPr>
              <a:t>Немного из истории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5003800" y="2205038"/>
            <a:ext cx="35290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Впервые бактерии заметил в конце XVII века голландский натуралист А. Ван Левенгук в простейший микроскоп - лупу из одной крошечной каплевидной линзы.</a:t>
            </a: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1336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FF0066"/>
                </a:solidFill>
              </a:rPr>
              <a:t>Форма бактерий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268413"/>
            <a:ext cx="72009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5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3600" b="1" i="1" dirty="0" smtClean="0">
                <a:solidFill>
                  <a:srgbClr val="FF0000"/>
                </a:solidFill>
              </a:rPr>
              <a:t>Схема </a:t>
            </a:r>
            <a:r>
              <a:rPr lang="ru-RU" sz="3600" b="1" i="1" dirty="0" smtClean="0">
                <a:solidFill>
                  <a:srgbClr val="FF0000"/>
                </a:solidFill>
              </a:rPr>
              <a:t>строения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цианобактерии</a:t>
            </a:r>
            <a:endParaRPr lang="ru-RU" sz="3600" b="1" i="1" dirty="0" smtClean="0">
              <a:solidFill>
                <a:srgbClr val="FF0000"/>
              </a:solidFill>
            </a:endParaRPr>
          </a:p>
        </p:txBody>
      </p:sp>
      <p:pic>
        <p:nvPicPr>
          <p:cNvPr id="9219" name="Picture 4" descr="сканирование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2349500"/>
            <a:ext cx="6480175" cy="3959225"/>
          </a:xfrm>
          <a:noFill/>
        </p:spPr>
      </p:pic>
      <p:sp>
        <p:nvSpPr>
          <p:cNvPr id="6" name="Управляющая кнопка: далее 5">
            <a:hlinkClick r:id="" action="ppaction://noaction" highlightClick="1"/>
          </p:cNvPr>
          <p:cNvSpPr/>
          <p:nvPr/>
        </p:nvSpPr>
        <p:spPr>
          <a:xfrm>
            <a:off x="142875" y="6215063"/>
            <a:ext cx="500063" cy="50006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FF0000"/>
                </a:solidFill>
              </a:rPr>
              <a:t>Способы питания бактерий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dirty="0" smtClean="0"/>
              <a:t>      </a:t>
            </a:r>
          </a:p>
          <a:p>
            <a:pPr eaLnBrk="1" hangingPunct="1">
              <a:buFont typeface="Wingdings" pitchFamily="2" charset="2"/>
              <a:buNone/>
            </a:pPr>
            <a:endParaRPr lang="ru-RU" sz="2400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dirty="0" smtClean="0"/>
              <a:t>Автотрофы</a:t>
            </a:r>
            <a:endParaRPr lang="ru-RU" sz="2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>
              <a:buFont typeface="Wingdings" pitchFamily="2" charset="2"/>
              <a:buNone/>
            </a:pPr>
            <a:endParaRPr lang="ru-RU" sz="2400" b="1" dirty="0"/>
          </a:p>
          <a:p>
            <a:pPr eaLnBrk="1" hangingPunct="1">
              <a:buFont typeface="Wingdings" pitchFamily="2" charset="2"/>
              <a:buNone/>
            </a:pPr>
            <a:r>
              <a:rPr lang="ru-RU" sz="2400" b="1" dirty="0" err="1" smtClean="0"/>
              <a:t>Фототрофы</a:t>
            </a:r>
            <a:r>
              <a:rPr lang="ru-RU" sz="2400" b="1" dirty="0" smtClean="0"/>
              <a:t> </a:t>
            </a:r>
            <a:endParaRPr lang="ru-RU" sz="2400" b="1" dirty="0" smtClean="0"/>
          </a:p>
          <a:p>
            <a:pPr algn="r" eaLnBrk="1" hangingPunct="1">
              <a:buFont typeface="Wingdings" pitchFamily="2" charset="2"/>
              <a:buNone/>
            </a:pPr>
            <a:r>
              <a:rPr lang="ru-RU" sz="2400" b="1" dirty="0" err="1" smtClean="0"/>
              <a:t>Хемотрофы</a:t>
            </a:r>
            <a:endParaRPr lang="ru-RU" sz="2400" b="1" dirty="0" smtClean="0"/>
          </a:p>
        </p:txBody>
      </p:sp>
      <p:sp>
        <p:nvSpPr>
          <p:cNvPr id="11268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400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/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dirty="0" smtClean="0"/>
              <a:t>Гетеротрофы</a:t>
            </a:r>
            <a:endParaRPr lang="ru-RU" sz="2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2400" b="1" dirty="0" smtClean="0"/>
              <a:t>Паразиты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sz="2400" b="1" dirty="0" smtClean="0"/>
              <a:t>Сапрофиты</a:t>
            </a:r>
          </a:p>
        </p:txBody>
      </p:sp>
      <p:sp>
        <p:nvSpPr>
          <p:cNvPr id="11269" name="Line 18"/>
          <p:cNvSpPr>
            <a:spLocks noChangeShapeType="1"/>
          </p:cNvSpPr>
          <p:nvPr/>
        </p:nvSpPr>
        <p:spPr bwMode="auto">
          <a:xfrm flipH="1">
            <a:off x="2916238" y="2276475"/>
            <a:ext cx="1800225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19"/>
          <p:cNvSpPr>
            <a:spLocks noChangeShapeType="1"/>
          </p:cNvSpPr>
          <p:nvPr/>
        </p:nvSpPr>
        <p:spPr bwMode="auto">
          <a:xfrm>
            <a:off x="4716463" y="2276475"/>
            <a:ext cx="1943100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21"/>
          <p:cNvSpPr>
            <a:spLocks noChangeShapeType="1"/>
          </p:cNvSpPr>
          <p:nvPr/>
        </p:nvSpPr>
        <p:spPr bwMode="auto">
          <a:xfrm flipH="1">
            <a:off x="1763713" y="3573463"/>
            <a:ext cx="86360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22"/>
          <p:cNvSpPr>
            <a:spLocks noChangeShapeType="1"/>
          </p:cNvSpPr>
          <p:nvPr/>
        </p:nvSpPr>
        <p:spPr bwMode="auto">
          <a:xfrm>
            <a:off x="2627313" y="3573463"/>
            <a:ext cx="1296987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23"/>
          <p:cNvSpPr>
            <a:spLocks noChangeShapeType="1"/>
          </p:cNvSpPr>
          <p:nvPr/>
        </p:nvSpPr>
        <p:spPr bwMode="auto">
          <a:xfrm flipH="1">
            <a:off x="5508625" y="3644900"/>
            <a:ext cx="7921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24"/>
          <p:cNvSpPr>
            <a:spLocks noChangeShapeType="1"/>
          </p:cNvSpPr>
          <p:nvPr/>
        </p:nvSpPr>
        <p:spPr bwMode="auto">
          <a:xfrm>
            <a:off x="6300788" y="3644900"/>
            <a:ext cx="1439862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</a:rPr>
              <a:t>Способы получения энергии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36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/>
          </a:p>
          <a:p>
            <a:pPr algn="ctr" eaLnBrk="1" hangingPunct="1">
              <a:buFont typeface="Wingdings" pitchFamily="2" charset="2"/>
              <a:buNone/>
            </a:pPr>
            <a:r>
              <a:rPr lang="ru-RU" sz="3600" b="1" dirty="0" smtClean="0"/>
              <a:t>Аэробные</a:t>
            </a:r>
            <a:endParaRPr lang="ru-RU" sz="3600" b="1" dirty="0" smtClean="0"/>
          </a:p>
        </p:txBody>
      </p:sp>
      <p:sp>
        <p:nvSpPr>
          <p:cNvPr id="12292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36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/>
          </a:p>
          <a:p>
            <a:pPr algn="ctr" eaLnBrk="1" hangingPunct="1">
              <a:buFont typeface="Wingdings" pitchFamily="2" charset="2"/>
              <a:buNone/>
            </a:pPr>
            <a:r>
              <a:rPr lang="ru-RU" sz="3600" b="1" dirty="0" smtClean="0"/>
              <a:t>Анаэробные</a:t>
            </a:r>
            <a:endParaRPr lang="ru-RU" sz="3600" b="1" dirty="0" smtClean="0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 flipH="1">
            <a:off x="2700338" y="2349500"/>
            <a:ext cx="20161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4716463" y="2349500"/>
            <a:ext cx="194310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633412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C00000"/>
                </a:solidFill>
              </a:rPr>
              <a:t>Спорообразование 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113337"/>
          </a:xfrm>
        </p:spPr>
        <p:txBody>
          <a:bodyPr/>
          <a:lstStyle/>
          <a:p>
            <a:endParaRPr lang="ru-RU" dirty="0">
              <a:solidFill>
                <a:srgbClr val="003366"/>
              </a:solidFill>
            </a:endParaRPr>
          </a:p>
        </p:txBody>
      </p:sp>
      <p:pic>
        <p:nvPicPr>
          <p:cNvPr id="6" name="Рисунок 5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24" y="1357298"/>
            <a:ext cx="7358114" cy="4371990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iologia">
  <a:themeElements>
    <a:clrScheme name="Биолог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Биологи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Биолог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логия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логия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логия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логия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логия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логия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логия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логия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логия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логия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логия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Biologia</Template>
  <TotalTime>72</TotalTime>
  <Words>125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Biologia</vt:lpstr>
      <vt:lpstr>Прокариотическая клетка</vt:lpstr>
      <vt:lpstr>Прокариотическая клетка</vt:lpstr>
      <vt:lpstr>Деление организмов на группы по строению клетки</vt:lpstr>
      <vt:lpstr> Прокариоты  </vt:lpstr>
      <vt:lpstr>Немного из истории</vt:lpstr>
      <vt:lpstr>Форма бактерий</vt:lpstr>
      <vt:lpstr>Схема строения цианобактерии</vt:lpstr>
      <vt:lpstr>Способы питания бактерий</vt:lpstr>
      <vt:lpstr>Способы получения энергии</vt:lpstr>
      <vt:lpstr>Спорообразование 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na4</dc:creator>
  <dc:description>Презентации по культуре и искусству. Шаблоны PowerPoint http://freeppt.ru/</dc:description>
  <cp:lastModifiedBy>na4</cp:lastModifiedBy>
  <cp:revision>14</cp:revision>
  <dcterms:created xsi:type="dcterms:W3CDTF">2017-02-13T05:06:50Z</dcterms:created>
  <dcterms:modified xsi:type="dcterms:W3CDTF">2017-02-13T06:19:01Z</dcterms:modified>
</cp:coreProperties>
</file>